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0" r:id="rId6"/>
    <p:sldId id="262" r:id="rId7"/>
    <p:sldId id="266" r:id="rId8"/>
    <p:sldId id="264" r:id="rId9"/>
    <p:sldId id="263" r:id="rId10"/>
    <p:sldId id="261" r:id="rId11"/>
    <p:sldId id="271" r:id="rId12"/>
    <p:sldId id="272" r:id="rId13"/>
    <p:sldId id="273" r:id="rId14"/>
    <p:sldId id="259" r:id="rId15"/>
    <p:sldId id="269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7-47E1-8A82-9573ABEC4581}"/>
              </c:ext>
            </c:extLst>
          </c:dPt>
          <c:dPt>
            <c:idx val="1"/>
            <c:bubble3D val="0"/>
            <c:explosion val="14"/>
            <c:spPr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7-47E1-8A82-9573ABEC4581}"/>
              </c:ext>
            </c:extLst>
          </c:dPt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7-47E1-8A82-9573ABEC4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9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05.06.2020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4 базовые станции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2C0F8E6A-49CE-450A-B79A-928765E2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2101606" y="2078836"/>
            <a:ext cx="3060355" cy="22496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173A1291-0D61-4DEE-957B-F7F66C09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29" y="2003021"/>
            <a:ext cx="4316305" cy="25574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2290614" y="4328468"/>
            <a:ext cx="2492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Wemos D1 mini</a:t>
            </a:r>
            <a:endParaRPr lang="ru-RU" sz="2800" dirty="0"/>
          </a:p>
          <a:p>
            <a:pPr algn="ctr"/>
            <a:r>
              <a:rPr lang="en-US" sz="2800" b="1" dirty="0"/>
              <a:t>290</a:t>
            </a:r>
            <a:r>
              <a:rPr lang="ru-RU" sz="2800" b="1" dirty="0"/>
              <a:t> руб.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A52596-8F40-453A-BBC3-8C539D06D741}"/>
              </a:ext>
            </a:extLst>
          </p:cNvPr>
          <p:cNvSpPr/>
          <p:nvPr/>
        </p:nvSpPr>
        <p:spPr>
          <a:xfrm>
            <a:off x="5660236" y="4424090"/>
            <a:ext cx="5083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Ультразвуковой датчик </a:t>
            </a:r>
            <a:r>
              <a:rPr lang="en-US" sz="2800" dirty="0"/>
              <a:t>HC-SR04</a:t>
            </a:r>
            <a:endParaRPr lang="ru-RU" sz="2800" dirty="0"/>
          </a:p>
          <a:p>
            <a:pPr algn="ctr"/>
            <a:r>
              <a:rPr lang="en-US" sz="2800" b="1" dirty="0"/>
              <a:t>115</a:t>
            </a:r>
            <a:r>
              <a:rPr lang="ru-RU" sz="2800" b="1" dirty="0"/>
              <a:t>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5326349" y="281893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805097" y="5738585"/>
            <a:ext cx="25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405 руб.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B2BC39-B40E-4C90-AFD4-35BAE7FFC6E6}"/>
              </a:ext>
            </a:extLst>
          </p:cNvPr>
          <p:cNvSpPr/>
          <p:nvPr/>
        </p:nvSpPr>
        <p:spPr>
          <a:xfrm>
            <a:off x="8240820" y="5738586"/>
            <a:ext cx="367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x4 = </a:t>
            </a:r>
            <a:r>
              <a:rPr lang="en-US" sz="4400" b="1" u="sng" dirty="0"/>
              <a:t>1620 </a:t>
            </a:r>
            <a:r>
              <a:rPr lang="ru-RU" sz="4400" b="1" u="sng" dirty="0"/>
              <a:t>руб.</a:t>
            </a:r>
          </a:p>
        </p:txBody>
      </p:sp>
    </p:spTree>
    <p:extLst>
      <p:ext uri="{BB962C8B-B14F-4D97-AF65-F5344CB8AC3E}">
        <p14:creationId xmlns:p14="http://schemas.microsoft.com/office/powerpoint/2010/main" val="428232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оснащение поста спасателя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2054197-D594-430B-924F-46635D6C80ED}"/>
              </a:ext>
            </a:extLst>
          </p:cNvPr>
          <p:cNvSpPr/>
          <p:nvPr/>
        </p:nvSpPr>
        <p:spPr>
          <a:xfrm>
            <a:off x="1546842" y="4450411"/>
            <a:ext cx="1584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Монитор</a:t>
            </a:r>
          </a:p>
          <a:p>
            <a:pPr algn="ctr"/>
            <a:r>
              <a:rPr lang="ru-RU" sz="2400" b="1" dirty="0"/>
              <a:t>12000 руб.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3821198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514157" y="5930115"/>
            <a:ext cx="3163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en-US" sz="4400" b="1" u="sng" dirty="0"/>
              <a:t>23500</a:t>
            </a:r>
            <a:r>
              <a:rPr lang="ru-RU" sz="4400" b="1" u="sng" dirty="0"/>
              <a:t> руб.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82E4D9-FB45-4C2A-B1FB-286BA0A6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856640" y="1906620"/>
            <a:ext cx="2964558" cy="254379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9CDEDFE-F6BE-4418-B16B-E3142EFDE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4286390" y="1922816"/>
            <a:ext cx="3264930" cy="22488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C28F93-F866-426A-9203-2FAD979A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68" y="1922816"/>
            <a:ext cx="3006964" cy="240792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7479976" y="274205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4992575" y="4450410"/>
            <a:ext cx="185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Orange Pi PC </a:t>
            </a:r>
            <a:endParaRPr lang="ru-RU" sz="2400" dirty="0"/>
          </a:p>
          <a:p>
            <a:pPr algn="ctr"/>
            <a:r>
              <a:rPr lang="ru-RU" sz="2400" b="1" dirty="0"/>
              <a:t>1500 руб.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F00868-91FD-4097-AE14-B22FBF704C3B}"/>
              </a:ext>
            </a:extLst>
          </p:cNvPr>
          <p:cNvSpPr/>
          <p:nvPr/>
        </p:nvSpPr>
        <p:spPr>
          <a:xfrm>
            <a:off x="8832170" y="4450409"/>
            <a:ext cx="1584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Роутер</a:t>
            </a:r>
          </a:p>
          <a:p>
            <a:pPr algn="ctr"/>
            <a:r>
              <a:rPr lang="ru-RU" sz="2400" b="1" dirty="0"/>
              <a:t>10000 руб.</a:t>
            </a:r>
          </a:p>
        </p:txBody>
      </p:sp>
    </p:spTree>
    <p:extLst>
      <p:ext uri="{BB962C8B-B14F-4D97-AF65-F5344CB8AC3E}">
        <p14:creationId xmlns:p14="http://schemas.microsoft.com/office/powerpoint/2010/main" val="33185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браслеты (на 10 чел.)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AD7E72-D8DE-4F4E-88BA-C56080FC2402}"/>
              </a:ext>
            </a:extLst>
          </p:cNvPr>
          <p:cNvSpPr/>
          <p:nvPr/>
        </p:nvSpPr>
        <p:spPr>
          <a:xfrm>
            <a:off x="2264344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EFD2E4-75D6-4A42-AB05-884238610862}"/>
              </a:ext>
            </a:extLst>
          </p:cNvPr>
          <p:cNvSpPr/>
          <p:nvPr/>
        </p:nvSpPr>
        <p:spPr>
          <a:xfrm>
            <a:off x="4844630" y="2292799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707CB02-60E1-43D7-9404-9AF0A42F9C41}"/>
              </a:ext>
            </a:extLst>
          </p:cNvPr>
          <p:cNvSpPr/>
          <p:nvPr/>
        </p:nvSpPr>
        <p:spPr>
          <a:xfrm>
            <a:off x="2188659" y="3716576"/>
            <a:ext cx="30123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OLED </a:t>
            </a:r>
            <a:r>
              <a:rPr lang="ru-RU" sz="2400" dirty="0"/>
              <a:t>дисплей 128</a:t>
            </a:r>
            <a:r>
              <a:rPr lang="en-US" sz="2400" dirty="0"/>
              <a:t>x64</a:t>
            </a:r>
          </a:p>
          <a:p>
            <a:pPr algn="ctr"/>
            <a:r>
              <a:rPr lang="en-US" sz="2400" b="1" dirty="0"/>
              <a:t>230</a:t>
            </a:r>
            <a:r>
              <a:rPr lang="ru-RU" sz="2400" b="1" dirty="0"/>
              <a:t> руб.</a:t>
            </a:r>
          </a:p>
        </p:txBody>
      </p:sp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F12EACB-27BD-4702-A247-2F5A981E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r="7066"/>
          <a:stretch/>
        </p:blipFill>
        <p:spPr>
          <a:xfrm>
            <a:off x="123182" y="1883292"/>
            <a:ext cx="2190516" cy="1610223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1BE8823-47B8-4D21-B600-97C3C93232E5}"/>
              </a:ext>
            </a:extLst>
          </p:cNvPr>
          <p:cNvSpPr/>
          <p:nvPr/>
        </p:nvSpPr>
        <p:spPr>
          <a:xfrm>
            <a:off x="29158" y="3716576"/>
            <a:ext cx="2159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Wemos D1 mini</a:t>
            </a:r>
            <a:endParaRPr lang="ru-RU" sz="2400" dirty="0"/>
          </a:p>
          <a:p>
            <a:pPr algn="ctr"/>
            <a:r>
              <a:rPr lang="en-US" sz="2400" b="1" dirty="0"/>
              <a:t>290</a:t>
            </a:r>
            <a:r>
              <a:rPr lang="ru-RU" sz="2400" b="1" dirty="0"/>
              <a:t> руб.</a:t>
            </a:r>
          </a:p>
        </p:txBody>
      </p:sp>
      <p:pic>
        <p:nvPicPr>
          <p:cNvPr id="9" name="Рисунок 8" descr="Изображение выглядит как внешний, черный, улица, сторона&#10;&#10;Автоматически созданное описание">
            <a:extLst>
              <a:ext uri="{FF2B5EF4-FFF2-40B4-BE49-F238E27FC236}">
                <a16:creationId xmlns:a16="http://schemas.microsoft.com/office/drawing/2014/main" id="{18189CE3-4300-4904-B6B7-2F0323AD2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4" r="2963"/>
          <a:stretch/>
        </p:blipFill>
        <p:spPr>
          <a:xfrm>
            <a:off x="2729536" y="1783388"/>
            <a:ext cx="2112553" cy="196062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CA19A150-8541-43B9-8CF2-46E3AAB7D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22" y="1996345"/>
            <a:ext cx="2590230" cy="153471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98027D2-FBF5-4656-81A1-056DBFCD3577}"/>
              </a:ext>
            </a:extLst>
          </p:cNvPr>
          <p:cNvSpPr/>
          <p:nvPr/>
        </p:nvSpPr>
        <p:spPr>
          <a:xfrm>
            <a:off x="5382966" y="3716576"/>
            <a:ext cx="259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Ультразвуковой</a:t>
            </a:r>
            <a:r>
              <a:rPr lang="en-US" sz="2400" dirty="0"/>
              <a:t> </a:t>
            </a:r>
            <a:r>
              <a:rPr lang="ru-RU" sz="2400" dirty="0"/>
              <a:t>датчик </a:t>
            </a:r>
            <a:r>
              <a:rPr lang="en-US" sz="2400" dirty="0"/>
              <a:t>HC-SR04</a:t>
            </a:r>
            <a:endParaRPr lang="ru-RU" sz="2400" dirty="0"/>
          </a:p>
          <a:p>
            <a:pPr algn="ctr"/>
            <a:r>
              <a:rPr lang="en-US" sz="2400" b="1" dirty="0"/>
              <a:t>115</a:t>
            </a:r>
            <a:r>
              <a:rPr lang="ru-RU" sz="2400" b="1" dirty="0"/>
              <a:t> руб.</a:t>
            </a:r>
          </a:p>
        </p:txBody>
      </p:sp>
      <p:pic>
        <p:nvPicPr>
          <p:cNvPr id="25" name="Рисунок 2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CBFF65B-6F4B-49F6-AD00-7233A6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0"/>
          <a:stretch/>
        </p:blipFill>
        <p:spPr>
          <a:xfrm>
            <a:off x="8273697" y="1948284"/>
            <a:ext cx="1890819" cy="1630831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F81FBF-7A86-4C39-8573-E0584292F086}"/>
              </a:ext>
            </a:extLst>
          </p:cNvPr>
          <p:cNvSpPr/>
          <p:nvPr/>
        </p:nvSpPr>
        <p:spPr>
          <a:xfrm>
            <a:off x="7808505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B582CCF-3A1C-419C-A635-66BCB8CBF02E}"/>
              </a:ext>
            </a:extLst>
          </p:cNvPr>
          <p:cNvSpPr/>
          <p:nvPr/>
        </p:nvSpPr>
        <p:spPr>
          <a:xfrm>
            <a:off x="7973196" y="3716575"/>
            <a:ext cx="211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Датчик пульса</a:t>
            </a:r>
            <a:r>
              <a:rPr lang="en-US" sz="2400" dirty="0"/>
              <a:t> MAX30102</a:t>
            </a:r>
            <a:endParaRPr lang="ru-RU" sz="2400" dirty="0"/>
          </a:p>
          <a:p>
            <a:pPr algn="ctr"/>
            <a:r>
              <a:rPr lang="en-US" sz="2400" b="1" dirty="0"/>
              <a:t>2</a:t>
            </a:r>
            <a:r>
              <a:rPr lang="ru-RU" sz="2400" b="1" dirty="0"/>
              <a:t>2</a:t>
            </a:r>
            <a:r>
              <a:rPr lang="en-US" sz="2400" b="1" dirty="0"/>
              <a:t>0</a:t>
            </a:r>
            <a:r>
              <a:rPr lang="ru-RU" sz="2400" b="1" dirty="0"/>
              <a:t> руб.</a:t>
            </a:r>
          </a:p>
        </p:txBody>
      </p:sp>
      <p:pic>
        <p:nvPicPr>
          <p:cNvPr id="29" name="Рисунок 28" descr="Изображение выглядит как другой, фотография, различные, бутерброд&#10;&#10;Автоматически созданное описание">
            <a:extLst>
              <a:ext uri="{FF2B5EF4-FFF2-40B4-BE49-F238E27FC236}">
                <a16:creationId xmlns:a16="http://schemas.microsoft.com/office/drawing/2014/main" id="{B1402A41-4E69-4337-AA03-1F1670E061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" t="2429" r="49278" b="61106"/>
          <a:stretch/>
        </p:blipFill>
        <p:spPr>
          <a:xfrm rot="16484957">
            <a:off x="10168121" y="2150676"/>
            <a:ext cx="1834994" cy="1226045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B82B4B1-75CF-4ADE-ABDA-D94F2691D131}"/>
              </a:ext>
            </a:extLst>
          </p:cNvPr>
          <p:cNvSpPr/>
          <p:nvPr/>
        </p:nvSpPr>
        <p:spPr>
          <a:xfrm>
            <a:off x="10198796" y="2303682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B80BF89-CBAA-4435-AA37-FCD6592D1149}"/>
              </a:ext>
            </a:extLst>
          </p:cNvPr>
          <p:cNvSpPr/>
          <p:nvPr/>
        </p:nvSpPr>
        <p:spPr>
          <a:xfrm>
            <a:off x="10164516" y="3728801"/>
            <a:ext cx="1898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Вибромотор</a:t>
            </a:r>
          </a:p>
          <a:p>
            <a:pPr algn="ctr"/>
            <a:r>
              <a:rPr lang="ru-RU" sz="2400" b="1" dirty="0"/>
              <a:t>10 руб.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50DA04F-D09E-4550-B451-6625B5003BEF}"/>
              </a:ext>
            </a:extLst>
          </p:cNvPr>
          <p:cNvSpPr/>
          <p:nvPr/>
        </p:nvSpPr>
        <p:spPr>
          <a:xfrm>
            <a:off x="4504745" y="5739102"/>
            <a:ext cx="2878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dirty="0"/>
              <a:t>1015 руб.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478C5D1-0B00-4F6C-93D0-D7DAA4F78854}"/>
              </a:ext>
            </a:extLst>
          </p:cNvPr>
          <p:cNvSpPr/>
          <p:nvPr/>
        </p:nvSpPr>
        <p:spPr>
          <a:xfrm>
            <a:off x="8019607" y="5738586"/>
            <a:ext cx="4122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/>
              <a:t>x</a:t>
            </a:r>
            <a:r>
              <a:rPr lang="ru-RU" sz="4400" b="1" dirty="0"/>
              <a:t>10</a:t>
            </a:r>
            <a:r>
              <a:rPr lang="en-US" sz="4400" b="1" dirty="0"/>
              <a:t> = </a:t>
            </a:r>
            <a:r>
              <a:rPr lang="ru-RU" sz="4400" b="1" u="sng" dirty="0"/>
              <a:t>10150</a:t>
            </a:r>
            <a:r>
              <a:rPr lang="en-US" sz="4400" b="1" u="sng" dirty="0"/>
              <a:t> </a:t>
            </a:r>
            <a:r>
              <a:rPr lang="ru-RU" sz="4400" b="1" u="sng" dirty="0"/>
              <a:t>руб.</a:t>
            </a:r>
          </a:p>
        </p:txBody>
      </p:sp>
      <p:pic>
        <p:nvPicPr>
          <p:cNvPr id="6" name="Рисунок 5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9922F097-7187-4726-895F-BC3744C90A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87" t="12523" r="22545" b="17734"/>
          <a:stretch/>
        </p:blipFill>
        <p:spPr>
          <a:xfrm>
            <a:off x="951480" y="4613146"/>
            <a:ext cx="1690581" cy="147639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69B64-8BBC-4017-A977-823576610AB1}"/>
              </a:ext>
            </a:extLst>
          </p:cNvPr>
          <p:cNvSpPr/>
          <p:nvPr/>
        </p:nvSpPr>
        <p:spPr>
          <a:xfrm>
            <a:off x="486288" y="4980510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+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F4241CF-B58E-473C-BBFB-24EAC666CE85}"/>
              </a:ext>
            </a:extLst>
          </p:cNvPr>
          <p:cNvSpPr/>
          <p:nvPr/>
        </p:nvSpPr>
        <p:spPr>
          <a:xfrm>
            <a:off x="718884" y="5998189"/>
            <a:ext cx="18635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Аккумулятор</a:t>
            </a:r>
            <a:endParaRPr lang="en-US" sz="2400" dirty="0"/>
          </a:p>
          <a:p>
            <a:pPr algn="ctr"/>
            <a:r>
              <a:rPr lang="ru-RU" sz="2400" b="1" dirty="0"/>
              <a:t>150 руб.</a:t>
            </a:r>
          </a:p>
        </p:txBody>
      </p:sp>
    </p:spTree>
    <p:extLst>
      <p:ext uri="{BB962C8B-B14F-4D97-AF65-F5344CB8AC3E}">
        <p14:creationId xmlns:p14="http://schemas.microsoft.com/office/powerpoint/2010/main" val="155333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Стоимость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418008" y="1119414"/>
            <a:ext cx="11355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i="1" dirty="0"/>
              <a:t>итого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62A10F1-9F3B-4495-8344-4363150367D9}"/>
              </a:ext>
            </a:extLst>
          </p:cNvPr>
          <p:cNvSpPr/>
          <p:nvPr/>
        </p:nvSpPr>
        <p:spPr>
          <a:xfrm>
            <a:off x="4450036" y="3044279"/>
            <a:ext cx="32919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/>
              <a:t>=</a:t>
            </a:r>
            <a:r>
              <a:rPr lang="en-US" sz="4400" b="1" dirty="0"/>
              <a:t> </a:t>
            </a:r>
            <a:r>
              <a:rPr lang="ru-RU" sz="4400" b="1" u="sng" dirty="0"/>
              <a:t>35 270 руб.</a:t>
            </a:r>
          </a:p>
        </p:txBody>
      </p:sp>
    </p:spTree>
    <p:extLst>
      <p:ext uri="{BB962C8B-B14F-4D97-AF65-F5344CB8AC3E}">
        <p14:creationId xmlns:p14="http://schemas.microsoft.com/office/powerpoint/2010/main" val="274620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Планы на будущее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2A7207-2136-4B36-A62E-8CA81240650D}"/>
              </a:ext>
            </a:extLst>
          </p:cNvPr>
          <p:cNvSpPr/>
          <p:nvPr/>
        </p:nvSpPr>
        <p:spPr>
          <a:xfrm>
            <a:off x="545869" y="1367059"/>
            <a:ext cx="1122812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 из его прототипа </a:t>
            </a:r>
            <a:r>
              <a:rPr lang="ru-RU" sz="2800" i="1" dirty="0"/>
              <a:t>(</a:t>
            </a:r>
            <a:r>
              <a:rPr lang="ru-RU" sz="2800" i="1" dirty="0" err="1"/>
              <a:t>влагозащита</a:t>
            </a:r>
            <a:r>
              <a:rPr lang="ru-RU" sz="2800" i="1" dirty="0"/>
              <a:t>, компактное расположение элементов – браслет не должен быть громоздким)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более мощные и пригодные для работы в воде УЗ передатчики и приёмники вместо </a:t>
            </a:r>
            <a:r>
              <a:rPr lang="en-US" sz="2800" dirty="0"/>
              <a:t>HC-SR04;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определиться с моделью роутера </a:t>
            </a:r>
            <a:r>
              <a:rPr lang="ru-RU" sz="2800" i="1" dirty="0"/>
              <a:t>(он должен быть мощным для покрытия всей области плавания)</a:t>
            </a:r>
            <a:r>
              <a:rPr lang="ru-RU" sz="2800" dirty="0"/>
              <a:t> и монитора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добавить датчик глубины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создать браслет-целеуказатель для спасателя, показывающий, куда ему плыть для спасения человека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интегрировать в систему дрон для выброса спасательного круга.</a:t>
            </a:r>
          </a:p>
        </p:txBody>
      </p:sp>
    </p:spTree>
    <p:extLst>
      <p:ext uri="{BB962C8B-B14F-4D97-AF65-F5344CB8AC3E}">
        <p14:creationId xmlns:p14="http://schemas.microsoft.com/office/powerpoint/2010/main" val="361152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0BE3-5901-4DDC-BD9B-DBFD992C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8649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Проект «Помощник спасателя»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Конкурс проектов 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DF68A9-E898-4F45-80C5-BB10A819C4C1}"/>
              </a:ext>
            </a:extLst>
          </p:cNvPr>
          <p:cNvSpPr/>
          <p:nvPr/>
        </p:nvSpPr>
        <p:spPr>
          <a:xfrm>
            <a:off x="4563854" y="3223030"/>
            <a:ext cx="7179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i="1" dirty="0"/>
              <a:t>Научный руководитель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/>
              <a:t>Грабовская Юлия Александровна</a:t>
            </a:r>
            <a:endParaRPr lang="en-US" sz="2200" dirty="0"/>
          </a:p>
          <a:p>
            <a:r>
              <a:rPr lang="ru-RU" sz="2200" i="1" dirty="0"/>
              <a:t>Выполнил</a:t>
            </a:r>
            <a:r>
              <a:rPr lang="en-US" sz="2200" i="1" dirty="0"/>
              <a:t>:</a:t>
            </a:r>
            <a:r>
              <a:rPr lang="en-US" sz="2200" dirty="0"/>
              <a:t> </a:t>
            </a:r>
            <a:r>
              <a:rPr lang="ru-RU" sz="2200" dirty="0" err="1"/>
              <a:t>Шлотов</a:t>
            </a:r>
            <a:r>
              <a:rPr lang="ru-RU" sz="2200" dirty="0"/>
              <a:t> Степан Сергеевич</a:t>
            </a:r>
            <a:endParaRPr lang="en-US" sz="22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77A0198-9B41-4034-BA6F-E6D015C856CA}"/>
              </a:ext>
            </a:extLst>
          </p:cNvPr>
          <p:cNvGrpSpPr/>
          <p:nvPr/>
        </p:nvGrpSpPr>
        <p:grpSpPr>
          <a:xfrm>
            <a:off x="4511675" y="6162914"/>
            <a:ext cx="3168650" cy="695086"/>
            <a:chOff x="4693887" y="6057900"/>
            <a:chExt cx="3168650" cy="6950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D17BFAD-1CE3-4EF4-895F-8DD61AA0E459}"/>
                </a:ext>
              </a:extLst>
            </p:cNvPr>
            <p:cNvSpPr/>
            <p:nvPr/>
          </p:nvSpPr>
          <p:spPr>
            <a:xfrm>
              <a:off x="4693887" y="6057900"/>
              <a:ext cx="3168650" cy="695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2CCC0A2-CC87-471F-A487-EDBD27199878}"/>
                </a:ext>
              </a:extLst>
            </p:cNvPr>
            <p:cNvSpPr/>
            <p:nvPr/>
          </p:nvSpPr>
          <p:spPr>
            <a:xfrm>
              <a:off x="5078204" y="6189999"/>
              <a:ext cx="24000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/>
                <a:t>Новосибирск 2020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2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Введение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276148" y="1315677"/>
            <a:ext cx="11767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Данный проект создан для того, чтобы обезопасить пловцов в акватории и облегчить работу спасателя. При его выполнении были поставлены следующие задачи</a:t>
            </a:r>
            <a:r>
              <a:rPr lang="en-US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изучить различные технологии позиционирования объектов и выбрать подходящую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выбрать компонентную базу (микроконтроллер</a:t>
            </a:r>
            <a:r>
              <a:rPr lang="en-US" sz="2800" dirty="0"/>
              <a:t>, </a:t>
            </a:r>
            <a:r>
              <a:rPr lang="ru-RU" sz="2800" dirty="0"/>
              <a:t>микрокомпьютер, ультразвуковые модули и т.д.)</a:t>
            </a:r>
            <a:r>
              <a:rPr lang="en-US" sz="2800" dirty="0"/>
              <a:t>;</a:t>
            </a:r>
            <a:endParaRPr lang="ru-R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собрать аппаратную и создать программную части проекта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протестировать и подготовить к защите проект.</a:t>
            </a:r>
          </a:p>
          <a:p>
            <a:r>
              <a:rPr lang="ru-RU" sz="2800" b="1" dirty="0"/>
              <a:t>Целевая аудитория</a:t>
            </a:r>
            <a:r>
              <a:rPr lang="en-US" sz="2800" b="1" dirty="0"/>
              <a:t> </a:t>
            </a:r>
            <a:r>
              <a:rPr lang="en-US" sz="2800" dirty="0"/>
              <a:t>– </a:t>
            </a:r>
            <a:r>
              <a:rPr lang="ru-RU" sz="2800" dirty="0"/>
              <a:t>представители курортного бизнеса, организующие отдых вблизи водоёмов.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вода, внешний, пля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B9AA950-38B9-40B0-8863-3E2E5B9DE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" b="137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Актуальность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58122B9-BD7E-4D77-AC08-40EFF77F258B}"/>
              </a:ext>
            </a:extLst>
          </p:cNvPr>
          <p:cNvGrpSpPr/>
          <p:nvPr/>
        </p:nvGrpSpPr>
        <p:grpSpPr>
          <a:xfrm>
            <a:off x="66675" y="3911614"/>
            <a:ext cx="2670629" cy="2946376"/>
            <a:chOff x="0" y="897815"/>
            <a:chExt cx="3863975" cy="3902785"/>
          </a:xfrm>
        </p:grpSpPr>
        <p:graphicFrame>
          <p:nvGraphicFramePr>
            <p:cNvPr id="5" name="Диаграмма 4">
              <a:extLst>
                <a:ext uri="{FF2B5EF4-FFF2-40B4-BE49-F238E27FC236}">
                  <a16:creationId xmlns:a16="http://schemas.microsoft.com/office/drawing/2014/main" id="{E1DE05FC-5A54-47AD-A1A1-1A6EF4CA9B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6806370"/>
                </p:ext>
              </p:extLst>
            </p:nvPr>
          </p:nvGraphicFramePr>
          <p:xfrm>
            <a:off x="0" y="1076325"/>
            <a:ext cx="3863975" cy="3724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DD1741-E295-4983-BF58-A8017E1F0A46}"/>
                </a:ext>
              </a:extLst>
            </p:cNvPr>
            <p:cNvSpPr txBox="1"/>
            <p:nvPr/>
          </p:nvSpPr>
          <p:spPr>
            <a:xfrm rot="728318">
              <a:off x="1983503" y="897815"/>
              <a:ext cx="836184" cy="52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chemeClr val="bg1"/>
                  </a:solidFill>
                </a:rPr>
                <a:t>7 %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ABD7E3-1535-4AAD-8D77-6BEB8C4F2923}"/>
              </a:ext>
            </a:extLst>
          </p:cNvPr>
          <p:cNvSpPr txBox="1"/>
          <p:nvPr/>
        </p:nvSpPr>
        <p:spPr>
          <a:xfrm>
            <a:off x="4493342" y="231021"/>
            <a:ext cx="3205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&gt;320 000 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человек в год в мире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погибают от утоплений</a:t>
            </a:r>
          </a:p>
        </p:txBody>
      </p:sp>
    </p:spTree>
    <p:extLst>
      <p:ext uri="{BB962C8B-B14F-4D97-AF65-F5344CB8AC3E}">
        <p14:creationId xmlns:p14="http://schemas.microsoft.com/office/powerpoint/2010/main" val="312595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внутренний, сидит, часы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96D22C4-A122-4A2D-9C78-69A7D5A9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6105" r="6117" b="3769"/>
          <a:stretch/>
        </p:blipFill>
        <p:spPr>
          <a:xfrm>
            <a:off x="7656626" y="1316750"/>
            <a:ext cx="2488676" cy="24981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Аналоги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A38800-8BA3-4142-A6DA-B5636CF411F3}"/>
              </a:ext>
            </a:extLst>
          </p:cNvPr>
          <p:cNvSpPr/>
          <p:nvPr/>
        </p:nvSpPr>
        <p:spPr>
          <a:xfrm>
            <a:off x="2313937" y="611313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GUARDIAN</a:t>
            </a:r>
            <a:endParaRPr lang="ru-RU" sz="2800" b="1" dirty="0"/>
          </a:p>
        </p:txBody>
      </p:sp>
      <p:pic>
        <p:nvPicPr>
          <p:cNvPr id="10" name="Рисунок 9" descr="Изображение выглядит как монитор, коробк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54324D89-8848-448B-932F-5B7527E6C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7" t="8723" r="15355" b="6462"/>
          <a:stretch/>
        </p:blipFill>
        <p:spPr>
          <a:xfrm>
            <a:off x="10189884" y="1450715"/>
            <a:ext cx="1954491" cy="24235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9733CD-2396-435B-BA16-130F479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1" t="12655" r="16131" b="12577"/>
          <a:stretch/>
        </p:blipFill>
        <p:spPr>
          <a:xfrm>
            <a:off x="8900964" y="3874277"/>
            <a:ext cx="1954491" cy="213649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53EDA-98F3-4469-B31D-AE58081F18DB}"/>
              </a:ext>
            </a:extLst>
          </p:cNvPr>
          <p:cNvSpPr/>
          <p:nvPr/>
        </p:nvSpPr>
        <p:spPr>
          <a:xfrm>
            <a:off x="9548247" y="6113135"/>
            <a:ext cx="1194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Sentag</a:t>
            </a:r>
            <a:endParaRPr lang="ru-RU" sz="2800" b="1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981706-DCDF-484F-8791-F271975C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49" y="1973942"/>
            <a:ext cx="4572000" cy="282892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621621BB-A5C8-419E-AC88-F3981B395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95" t="10154" r="10049" b="4029"/>
          <a:stretch/>
        </p:blipFill>
        <p:spPr>
          <a:xfrm>
            <a:off x="184693" y="1973942"/>
            <a:ext cx="2129244" cy="4560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93B673B-A206-46AE-8990-CDBDDA939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83" y="3468593"/>
            <a:ext cx="2129245" cy="34626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B20C84-979E-44D3-A4A3-05865AB3C5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7" t="8030" r="3723" b="2733"/>
          <a:stretch/>
        </p:blipFill>
        <p:spPr>
          <a:xfrm>
            <a:off x="1975859" y="4017865"/>
            <a:ext cx="1870692" cy="1818568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BDACF51-8028-462B-BBD8-4D5181C74A23}"/>
              </a:ext>
            </a:extLst>
          </p:cNvPr>
          <p:cNvSpPr/>
          <p:nvPr/>
        </p:nvSpPr>
        <p:spPr>
          <a:xfrm>
            <a:off x="5878564" y="6113904"/>
            <a:ext cx="1511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SwimEye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8625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 err="1">
                <a:solidFill>
                  <a:srgbClr val="000000"/>
                </a:solidFill>
                <a:latin typeface="+mj-lt"/>
              </a:rPr>
              <a:t>Описание</a:t>
            </a:r>
            <a:r>
              <a:rPr lang="en-US" sz="4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+mj-lt"/>
              </a:rPr>
              <a:t>реализации</a:t>
            </a:r>
            <a:endParaRPr lang="en-US" sz="4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электроника, фотоаппарат&#10;&#10;Автоматически созданное описание">
            <a:extLst>
              <a:ext uri="{FF2B5EF4-FFF2-40B4-BE49-F238E27FC236}">
                <a16:creationId xmlns:a16="http://schemas.microsoft.com/office/drawing/2014/main" id="{28D1512C-D86F-4E1A-92CB-A756EC03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200034"/>
            <a:ext cx="2329681" cy="1380335"/>
          </a:xfrm>
          <a:prstGeom prst="rect">
            <a:avLst/>
          </a:prstGeom>
        </p:spPr>
      </p:pic>
      <p:sp>
        <p:nvSpPr>
          <p:cNvPr id="41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8363D7D-3FC3-4995-866C-3B88B0DF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02207"/>
            <a:ext cx="2254110" cy="1380642"/>
          </a:xfrm>
          <a:prstGeom prst="rect">
            <a:avLst/>
          </a:prstGeom>
        </p:spPr>
      </p:pic>
      <p:sp>
        <p:nvSpPr>
          <p:cNvPr id="45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7B7FC760-A60E-4967-A538-3B24FB15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773" y="758151"/>
            <a:ext cx="2268558" cy="1451877"/>
          </a:xfrm>
          <a:prstGeom prst="rect">
            <a:avLst/>
          </a:prstGeom>
        </p:spPr>
      </p:pic>
      <p:pic>
        <p:nvPicPr>
          <p:cNvPr id="7" name="Рисунок 6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E5AB19A-1F39-4A19-A46A-8DE83F41B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CC0B57-AB7D-4D4A-8307-7AE5A281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9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CF7B09-39BB-47AD-B97A-459C2876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1" b="6033"/>
          <a:stretch/>
        </p:blipFill>
        <p:spPr>
          <a:xfrm>
            <a:off x="217466" y="1146048"/>
            <a:ext cx="3296412" cy="28285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Аппаратная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96139D-7D34-46A1-A177-C60B4CBEC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25821" r="4989" b="11824"/>
          <a:stretch/>
        </p:blipFill>
        <p:spPr>
          <a:xfrm>
            <a:off x="185984" y="4066031"/>
            <a:ext cx="3264930" cy="22488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693C8E-0B72-4252-B2B7-BC7AEB95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868" y="2303669"/>
            <a:ext cx="3006964" cy="240792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EDCC27-7A79-40B9-8D8A-4A56DC440EE0}"/>
              </a:ext>
            </a:extLst>
          </p:cNvPr>
          <p:cNvCxnSpPr/>
          <p:nvPr/>
        </p:nvCxnSpPr>
        <p:spPr>
          <a:xfrm>
            <a:off x="3559970" y="3645408"/>
            <a:ext cx="70455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63AB8AB-F064-4DD6-8236-071B3713DBF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516274" y="2182368"/>
            <a:ext cx="2361670" cy="554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3C16275-EEA5-480D-BE67-9DE4E168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9" r="7066"/>
          <a:stretch/>
        </p:blipFill>
        <p:spPr>
          <a:xfrm>
            <a:off x="8025819" y="2686151"/>
            <a:ext cx="1826480" cy="1342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840624-483B-4A47-8C37-61B358DCB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1" t="13334" r="21022" b="16711"/>
          <a:stretch/>
        </p:blipFill>
        <p:spPr>
          <a:xfrm>
            <a:off x="9789335" y="3500536"/>
            <a:ext cx="2295782" cy="28143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FC5B331-F402-43CE-9E6D-B46E126662C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16274" y="3688562"/>
            <a:ext cx="2273061" cy="121912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23A1F9-6C8B-4181-A52E-AF6CFD939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24" y="1191577"/>
            <a:ext cx="2128071" cy="126088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9F8098-A6CE-4A15-98E8-CAE7FAFD13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18"/>
          <a:stretch/>
        </p:blipFill>
        <p:spPr>
          <a:xfrm>
            <a:off x="9877944" y="963930"/>
            <a:ext cx="2128072" cy="24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9" y="120699"/>
            <a:ext cx="8789517" cy="565102"/>
          </a:xfrm>
        </p:spPr>
        <p:txBody>
          <a:bodyPr/>
          <a:lstStyle/>
          <a:p>
            <a:r>
              <a:rPr lang="ru-RU" sz="3600" dirty="0"/>
              <a:t>Программная часть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0C4C5-1BB5-49C3-B99F-58EF3C14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03196">
            <a:off x="8276609" y="2946498"/>
            <a:ext cx="3168650" cy="14867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F828D-7419-4A5A-86BD-41895E2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47" y="3304725"/>
            <a:ext cx="2711379" cy="29287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становка, знак, движение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FEEB4C73-9226-4DE7-9C71-FF94DA2A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3" y="1901594"/>
            <a:ext cx="2254110" cy="138064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93C37C1-3ACF-4376-979D-209425AE0BEA}"/>
              </a:ext>
            </a:extLst>
          </p:cNvPr>
          <p:cNvSpPr txBox="1">
            <a:spLocks/>
          </p:cNvSpPr>
          <p:nvPr/>
        </p:nvSpPr>
        <p:spPr>
          <a:xfrm>
            <a:off x="5306127" y="6186640"/>
            <a:ext cx="2924417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Трилатерация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2964CD-4BC4-49E4-893B-723026A15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0" r="12240"/>
          <a:stretch/>
        </p:blipFill>
        <p:spPr>
          <a:xfrm>
            <a:off x="276262" y="1254151"/>
            <a:ext cx="2379900" cy="23012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674DD9-5C86-423A-801F-910D59BE9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" r="5941"/>
          <a:stretch/>
        </p:blipFill>
        <p:spPr>
          <a:xfrm>
            <a:off x="303307" y="4206218"/>
            <a:ext cx="2276871" cy="236579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AE5D8E-0152-47B4-830F-C38C380B39E0}"/>
              </a:ext>
            </a:extLst>
          </p:cNvPr>
          <p:cNvSpPr txBox="1">
            <a:spLocks/>
          </p:cNvSpPr>
          <p:nvPr/>
        </p:nvSpPr>
        <p:spPr>
          <a:xfrm>
            <a:off x="409825" y="3641116"/>
            <a:ext cx="2215619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  <a:latin typeface="+mj-lt"/>
              </a:rPr>
              <a:t>PlatformIO</a:t>
            </a:r>
            <a:endParaRPr lang="ru-RU" sz="3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1E997A-D1B5-4551-998D-2F17DBD9C2E9}"/>
              </a:ext>
            </a:extLst>
          </p:cNvPr>
          <p:cNvSpPr/>
          <p:nvPr/>
        </p:nvSpPr>
        <p:spPr>
          <a:xfrm>
            <a:off x="121920" y="1011936"/>
            <a:ext cx="2711379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69E84-38D2-4080-9014-1C2115314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42" y="1185368"/>
            <a:ext cx="3443909" cy="69373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16E51B9-7C3D-4BE9-8907-FE5D49A07A2B}"/>
              </a:ext>
            </a:extLst>
          </p:cNvPr>
          <p:cNvSpPr/>
          <p:nvPr/>
        </p:nvSpPr>
        <p:spPr>
          <a:xfrm>
            <a:off x="4948905" y="1011935"/>
            <a:ext cx="3590328" cy="57253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99D4BBF-6E77-4C80-A639-D2860D222EA6}"/>
              </a:ext>
            </a:extLst>
          </p:cNvPr>
          <p:cNvSpPr txBox="1">
            <a:spLocks/>
          </p:cNvSpPr>
          <p:nvPr/>
        </p:nvSpPr>
        <p:spPr>
          <a:xfrm>
            <a:off x="8662066" y="2000161"/>
            <a:ext cx="3590328" cy="5651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3600" b="0" dirty="0">
                <a:solidFill>
                  <a:schemeClr val="tx1"/>
                </a:solidFill>
                <a:latin typeface="+mj-lt"/>
              </a:rPr>
              <a:t>Клиентская часть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89F0FC4-C065-414F-8881-4308273A4A3F}"/>
              </a:ext>
            </a:extLst>
          </p:cNvPr>
          <p:cNvSpPr/>
          <p:nvPr/>
        </p:nvSpPr>
        <p:spPr>
          <a:xfrm>
            <a:off x="8662066" y="2000161"/>
            <a:ext cx="3482309" cy="565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12179F-35D6-48A3-AF01-AAF93D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0" t="40889" r="7237" b="41807"/>
          <a:stretch/>
        </p:blipFill>
        <p:spPr>
          <a:xfrm>
            <a:off x="2945901" y="1025336"/>
            <a:ext cx="1890402" cy="506900"/>
          </a:xfrm>
          <a:prstGeom prst="rect">
            <a:avLst/>
          </a:prstGeom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72ECA91-A94E-43E9-8A7E-773A7DAD1950}"/>
              </a:ext>
            </a:extLst>
          </p:cNvPr>
          <p:cNvCxnSpPr>
            <a:cxnSpLocks/>
          </p:cNvCxnSpPr>
          <p:nvPr/>
        </p:nvCxnSpPr>
        <p:spPr>
          <a:xfrm>
            <a:off x="2982246" y="1695958"/>
            <a:ext cx="181771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B97FE7F-9A55-4421-ACB7-439F637F8ECB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539233" y="2565263"/>
            <a:ext cx="1863988" cy="130935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7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616" y="167038"/>
            <a:ext cx="9135667" cy="565102"/>
          </a:xfrm>
        </p:spPr>
        <p:txBody>
          <a:bodyPr/>
          <a:lstStyle/>
          <a:p>
            <a:r>
              <a:rPr lang="ru-RU" sz="3600" dirty="0"/>
              <a:t>Программная часть (Клиентский интерфейс)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571F31-9151-41CC-B714-AC2C8103A133}"/>
              </a:ext>
            </a:extLst>
          </p:cNvPr>
          <p:cNvSpPr/>
          <p:nvPr/>
        </p:nvSpPr>
        <p:spPr>
          <a:xfrm>
            <a:off x="8975725" y="6314836"/>
            <a:ext cx="31686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9288BB-6285-4BAC-8ACA-F536021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4" y="1115463"/>
            <a:ext cx="9475564" cy="5330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2B810B-0277-40E3-B995-77AA5516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58" y="987743"/>
            <a:ext cx="2278768" cy="22787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8854FD-3FBF-454E-8462-9AAF2F86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6" t="8970" r="14668" b="7050"/>
          <a:stretch/>
        </p:blipFill>
        <p:spPr>
          <a:xfrm>
            <a:off x="9783439" y="3939682"/>
            <a:ext cx="2360936" cy="288950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егкий, движение, объект, остановка&#10;&#10;Автоматически созданное описание">
            <a:extLst>
              <a:ext uri="{FF2B5EF4-FFF2-40B4-BE49-F238E27FC236}">
                <a16:creationId xmlns:a16="http://schemas.microsoft.com/office/drawing/2014/main" id="{45F37591-FF6D-4927-AC6B-0AF6DF68F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158" y="3395570"/>
            <a:ext cx="2273061" cy="5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</a:rPr>
              <a:t>Энергопотребление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калькулятор, цепь&#10;&#10;Автоматически созданное описание">
            <a:extLst>
              <a:ext uri="{FF2B5EF4-FFF2-40B4-BE49-F238E27FC236}">
                <a16:creationId xmlns:a16="http://schemas.microsoft.com/office/drawing/2014/main" id="{EA3BE16D-8ABC-4526-A19F-8989754A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t="15838" r="14027" b="-4"/>
          <a:stretch/>
        </p:blipFill>
        <p:spPr>
          <a:xfrm>
            <a:off x="-145278" y="718419"/>
            <a:ext cx="5145716" cy="53194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275BF4-40C2-49B3-BA5E-C194AD58E00D}"/>
              </a:ext>
            </a:extLst>
          </p:cNvPr>
          <p:cNvSpPr/>
          <p:nvPr/>
        </p:nvSpPr>
        <p:spPr>
          <a:xfrm>
            <a:off x="6094104" y="2238745"/>
            <a:ext cx="4819972" cy="38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Wemos D1 mini: </a:t>
            </a:r>
            <a:r>
              <a:rPr lang="en-US" sz="2800" dirty="0">
                <a:solidFill>
                  <a:srgbClr val="000000"/>
                </a:solidFill>
              </a:rPr>
              <a:t>70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MAX30102:</a:t>
            </a:r>
            <a:r>
              <a:rPr lang="en-US" sz="2800" dirty="0">
                <a:solidFill>
                  <a:srgbClr val="000000"/>
                </a:solidFill>
              </a:rPr>
              <a:t> 30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OLED дисплей: </a:t>
            </a:r>
            <a:r>
              <a:rPr lang="en-US" sz="2800" dirty="0">
                <a:solidFill>
                  <a:srgbClr val="000000"/>
                </a:solidFill>
              </a:rPr>
              <a:t>10 мА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Всего: </a:t>
            </a:r>
            <a:r>
              <a:rPr lang="en-US" sz="2800" u="sng" dirty="0">
                <a:solidFill>
                  <a:srgbClr val="000000"/>
                </a:solidFill>
              </a:rPr>
              <a:t>110 мА.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2800" dirty="0">
                <a:solidFill>
                  <a:srgbClr val="000000"/>
                </a:solidFill>
              </a:rPr>
              <a:t>Для </a:t>
            </a:r>
            <a:r>
              <a:rPr lang="en-US" sz="2800" dirty="0">
                <a:solidFill>
                  <a:srgbClr val="000000"/>
                </a:solidFill>
              </a:rPr>
              <a:t>питания устройства </a:t>
            </a:r>
            <a:r>
              <a:rPr lang="ru-RU" sz="2800" dirty="0">
                <a:solidFill>
                  <a:srgbClr val="000000"/>
                </a:solidFill>
              </a:rPr>
              <a:t>достаточно</a:t>
            </a:r>
            <a:r>
              <a:rPr lang="en-US" sz="2800" dirty="0">
                <a:solidFill>
                  <a:srgbClr val="000000"/>
                </a:solidFill>
              </a:rPr>
              <a:t> аккумулятор</a:t>
            </a:r>
            <a:r>
              <a:rPr lang="ru-RU" sz="2800" dirty="0">
                <a:solidFill>
                  <a:srgbClr val="000000"/>
                </a:solidFill>
              </a:rPr>
              <a:t>а</a:t>
            </a:r>
            <a:r>
              <a:rPr lang="en-US" sz="2800" dirty="0">
                <a:solidFill>
                  <a:srgbClr val="000000"/>
                </a:solidFill>
              </a:rPr>
              <a:t> для смарт-часов (необходима</a:t>
            </a:r>
            <a:r>
              <a:rPr lang="ru-RU" sz="2800" dirty="0">
                <a:solidFill>
                  <a:srgbClr val="000000"/>
                </a:solidFill>
              </a:rPr>
              <a:t>я</a:t>
            </a:r>
            <a:r>
              <a:rPr lang="en-US" sz="2800" dirty="0">
                <a:solidFill>
                  <a:srgbClr val="000000"/>
                </a:solidFill>
              </a:rPr>
              <a:t> ёмкость — около 500 мАч).</a:t>
            </a:r>
          </a:p>
        </p:txBody>
      </p:sp>
      <p:pic>
        <p:nvPicPr>
          <p:cNvPr id="32" name="Рисунок 3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F636C34-2BF8-401F-83EB-3A618028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31" y="1"/>
            <a:ext cx="1587668" cy="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396</Words>
  <Application>Microsoft Office PowerPoint</Application>
  <PresentationFormat>Широкоэкранный</PresentationFormat>
  <Paragraphs>91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Проект «Помощник спасателя»</vt:lpstr>
      <vt:lpstr>Введение</vt:lpstr>
      <vt:lpstr>Актуальность</vt:lpstr>
      <vt:lpstr>Аналоги</vt:lpstr>
      <vt:lpstr>Описание реализации</vt:lpstr>
      <vt:lpstr>Аппаратная часть</vt:lpstr>
      <vt:lpstr>Программная часть</vt:lpstr>
      <vt:lpstr>Программная часть (Клиентский интерфейс)</vt:lpstr>
      <vt:lpstr>Энергопотребление</vt:lpstr>
      <vt:lpstr>Стоимость системы</vt:lpstr>
      <vt:lpstr>Стоимость системы</vt:lpstr>
      <vt:lpstr>Стоимость системы</vt:lpstr>
      <vt:lpstr>Стоимость системы</vt:lpstr>
      <vt:lpstr>Планы на будущее</vt:lpstr>
      <vt:lpstr>Спасибо за внимание!</vt:lpstr>
      <vt:lpstr>Проект «Помощник спасателя»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«Помощник спасателя»</dc:title>
  <dc:creator>user</dc:creator>
  <cp:lastModifiedBy>user</cp:lastModifiedBy>
  <cp:revision>47</cp:revision>
  <dcterms:created xsi:type="dcterms:W3CDTF">2020-06-05T11:11:19Z</dcterms:created>
  <dcterms:modified xsi:type="dcterms:W3CDTF">2020-06-05T12:59:04Z</dcterms:modified>
</cp:coreProperties>
</file>